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7" r:id="rId6"/>
    <p:sldId id="311" r:id="rId7"/>
    <p:sldId id="312" r:id="rId8"/>
    <p:sldId id="268" r:id="rId9"/>
    <p:sldId id="289" r:id="rId10"/>
    <p:sldId id="306" r:id="rId11"/>
    <p:sldId id="263" r:id="rId12"/>
    <p:sldId id="291" r:id="rId13"/>
    <p:sldId id="293" r:id="rId14"/>
    <p:sldId id="309" r:id="rId15"/>
    <p:sldId id="294" r:id="rId16"/>
    <p:sldId id="310" r:id="rId17"/>
    <p:sldId id="295" r:id="rId18"/>
    <p:sldId id="296" r:id="rId19"/>
    <p:sldId id="297" r:id="rId20"/>
    <p:sldId id="299" r:id="rId21"/>
    <p:sldId id="300" r:id="rId22"/>
    <p:sldId id="292" r:id="rId23"/>
    <p:sldId id="302" r:id="rId24"/>
    <p:sldId id="303" r:id="rId25"/>
    <p:sldId id="304" r:id="rId26"/>
    <p:sldId id="305" r:id="rId27"/>
  </p:sldIdLst>
  <p:sldSz cx="12192000" cy="6858000"/>
  <p:notesSz cx="6858000" cy="9144000"/>
  <p:custDataLst>
    <p:tags r:id="rId2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B53E1-C0D5-4D23-B0D2-C1C0846FA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E94D9D-6D4E-4B2A-A394-41FD64A6A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6D04C2-F365-4E5A-A068-BE707584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69FD6B-303B-4313-B769-795FE6DB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50B6D4-D36F-4E06-8770-ACB9344B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6721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9EF70-5166-4DD7-BEFE-7EBB768F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0E983-A659-44DE-AE77-51B8EAC4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67AC8-A256-4BA4-926F-C4CBDA06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30C99-4ED1-4A46-94AA-3A859208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1FE8C9-A82F-4616-A454-A6DF10B4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7422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FDD79-0985-4616-9F36-FD5EEFDE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3473F0-AD42-4806-9309-AAE5B64FA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2D7627-6F82-4646-98A2-01B445B1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7FF66F-340E-4A74-83C6-70D672FF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113FC5-49C9-4333-9CFF-71B76E1E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C3AB53-301A-4D3A-83AB-E96DCE6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7529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F2A76-6722-45B9-A007-DDAA646B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98E0C-3A85-4347-B442-900D23613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328874-8754-452D-B7CD-BD1A19644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2AB095-C70A-442A-8229-4CB0652A7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EC41B-C915-489A-919B-6FD20E727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EE8086-0F3A-4E55-9652-C3E03146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C74E42-E438-4BFE-B0E8-E84C9D59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57225E-58A8-438A-83A7-A8F83AB3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6498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97F1F-B137-49A3-B566-AEEB921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400048-7A8C-403D-9C42-CCE8B2B7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2598F3-3013-43BA-8BC5-51FB56A0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3A173-DFB0-4AB7-8942-C7401DD6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90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0FD2D9-D295-414E-9BCD-568DC515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DCD595-547A-46F7-B8F8-7F7CC059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396049-B1D3-473B-9BEC-CDD802A8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7409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72D42-BB0E-4798-819A-FA2174D6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5CDEE-7D73-46F9-863A-18BE08536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C8D7A-07FD-47E4-BF98-BE2F9B295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BEB63-9C76-4517-A176-5BB8F00F3D3F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B52AC-36BC-4B71-9F93-2FA92D9BB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F49FA-4431-4AC1-A30A-63EEAB525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48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ravelata.ru/rating?utm_referrer=https%3A%2F%2Fwww.google.com%2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goperator.ru/pr_img/1176100371/20140212/08604933/Svidetelstvo_reestr_teroperatorov_TO_B-G.pdf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www.tourpom.ru/touroperator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redseahotel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bgoperator.ru/price.shtml?flt=100410000047&amp;action=pc&amp;section=14081002529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3E3F6-4A8F-4443-B741-90583D358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3335B9-DBAC-40CB-BEC6-8B98FCB63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Подбор пакетного тура по заказу клиента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28357-D9DA-4B2C-AF08-3C289EEF502F}"/>
              </a:ext>
            </a:extLst>
          </p:cNvPr>
          <p:cNvSpPr txBox="1"/>
          <p:nvPr/>
        </p:nvSpPr>
        <p:spPr>
          <a:xfrm>
            <a:off x="683581" y="5447687"/>
            <a:ext cx="152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Участник № 1</a:t>
            </a:r>
          </a:p>
          <a:p>
            <a:r>
              <a:rPr lang="ru-RU" dirty="0"/>
              <a:t>Лернер В.И.</a:t>
            </a:r>
          </a:p>
        </p:txBody>
      </p:sp>
    </p:spTree>
    <p:extLst>
      <p:ext uri="{BB962C8B-B14F-4D97-AF65-F5344CB8AC3E}">
        <p14:creationId xmlns:p14="http://schemas.microsoft.com/office/powerpoint/2010/main" val="379927455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38402F2-41A0-4570-926E-121ABDCB5E0D}"/>
              </a:ext>
            </a:extLst>
          </p:cNvPr>
          <p:cNvSpPr/>
          <p:nvPr/>
        </p:nvSpPr>
        <p:spPr>
          <a:xfrm>
            <a:off x="4161453" y="242596"/>
            <a:ext cx="4133461" cy="7091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Оформление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E84C35-0A5A-1AC7-EECE-BD087650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8" y="2740169"/>
            <a:ext cx="5218474" cy="17907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B19AD1-5D44-BDCF-735B-AAD08916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86" y="1965960"/>
            <a:ext cx="5666796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19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34550-1C28-4C24-98E7-38E0C104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220" y="-23070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Информация о туроператоре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5C9A86D-2816-4499-A706-15C16B9CBF0A}"/>
              </a:ext>
            </a:extLst>
          </p:cNvPr>
          <p:cNvSpPr/>
          <p:nvPr/>
        </p:nvSpPr>
        <p:spPr>
          <a:xfrm>
            <a:off x="6407020" y="375275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https://travelata.ru/rating?utm_referrer=https%3A%2F%2Fwww.google.com%2F</a:t>
            </a:r>
            <a:endParaRPr lang="ru-RU" sz="1200"/>
          </a:p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01AEE4-3E8D-858C-58E5-CFB27DF2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715853"/>
            <a:ext cx="4119994" cy="35554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689A06-C6B8-2936-F7C1-E0DE9724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3" y="4215309"/>
            <a:ext cx="4244723" cy="25512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661098-7FD4-EA71-B198-B5252B9F3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52" y="754389"/>
            <a:ext cx="5179374" cy="29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37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19347B-FA2D-4897-8B36-06327C10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5" t="31701" r="17347" b="25578"/>
          <a:stretch>
            <a:fillRect/>
          </a:stretch>
        </p:blipFill>
        <p:spPr>
          <a:xfrm>
            <a:off x="254318" y="499187"/>
            <a:ext cx="6083559" cy="29298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DC0E8D-3213-43AF-B35A-A56E0AA3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50" t="10516" r="29439" b="3945"/>
          <a:stretch>
            <a:fillRect/>
          </a:stretch>
        </p:blipFill>
        <p:spPr>
          <a:xfrm>
            <a:off x="629509" y="3571745"/>
            <a:ext cx="3163077" cy="256600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9B98801-880B-4461-B18D-60817C021DDE}"/>
              </a:ext>
            </a:extLst>
          </p:cNvPr>
          <p:cNvSpPr/>
          <p:nvPr/>
        </p:nvSpPr>
        <p:spPr>
          <a:xfrm>
            <a:off x="376348" y="6358813"/>
            <a:ext cx="3918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https://www.tourpom.ru/touroperators</a:t>
            </a:r>
            <a:endParaRPr lang="ru-RU"/>
          </a:p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8FE1BC-B951-407B-A40C-1EE9E4E5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577" t="16326" r="36480" b="18231"/>
          <a:stretch>
            <a:fillRect/>
          </a:stretch>
        </p:blipFill>
        <p:spPr>
          <a:xfrm>
            <a:off x="7772399" y="366722"/>
            <a:ext cx="3163078" cy="448802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845541-B8CD-4CC6-8A52-DA76EC964FCE}"/>
              </a:ext>
            </a:extLst>
          </p:cNvPr>
          <p:cNvSpPr/>
          <p:nvPr/>
        </p:nvSpPr>
        <p:spPr>
          <a:xfrm>
            <a:off x="5595257" y="49812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https://www.bgoperator.ru/pr_img/1176100371/20140212/08604933/Svidetelstvo_reestr_teroperatorov_TO_B-G.pdf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348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AFE9D-AF34-47E4-9541-FAEBFF48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2"/>
            <a:ext cx="10515600" cy="1325563"/>
          </a:xfrm>
        </p:spPr>
        <p:txBody>
          <a:bodyPr/>
          <a:lstStyle/>
          <a:p>
            <a:pPr algn="ctr"/>
            <a:r>
              <a:rPr lang="ru-RU"/>
              <a:t>Перелет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BD72A34-C301-439F-B238-9F9A4CDA0EE4}"/>
              </a:ext>
            </a:extLst>
          </p:cNvPr>
          <p:cNvSpPr/>
          <p:nvPr/>
        </p:nvSpPr>
        <p:spPr>
          <a:xfrm>
            <a:off x="4019672" y="3198875"/>
            <a:ext cx="773167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Pegasus Airlines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 </a:t>
            </a: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турецкая бюджетная авиакомпания, основанная в 1989 году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Осуществляет регулярные и чартерные рейсы в 103 пункта назначения 40 стран мира.</a:t>
            </a:r>
          </a:p>
          <a:p>
            <a:pPr algn="l">
              <a:spcBef>
                <a:spcPts val="600"/>
              </a:spcBef>
            </a:pP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 всех рейсах используется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одноклассовая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компоновка, горячее питание подаётся за отдельную плату.</a:t>
            </a:r>
          </a:p>
          <a:p>
            <a:pPr algn="l">
              <a:spcBef>
                <a:spcPts val="600"/>
              </a:spcBef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Основные хабы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авиакомпании находятся в аэропорту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Сабиха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Гекчен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Стамбуле, а также в аэропортах Измира и Анталии.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039E94-ED02-4B32-8F58-42A1949D5813}"/>
              </a:ext>
            </a:extLst>
          </p:cNvPr>
          <p:cNvSpPr/>
          <p:nvPr/>
        </p:nvSpPr>
        <p:spPr>
          <a:xfrm>
            <a:off x="401958" y="5759829"/>
            <a:ext cx="274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https://www.flypgs.com/ru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A70B9E-6ED9-0604-799F-577970D3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04" y="1001962"/>
            <a:ext cx="7261008" cy="20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80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0D208-B93A-40BA-893F-06F59151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ТРАНСФЕР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44B68-B486-3A6E-1C57-ED89041C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22" y="1982468"/>
            <a:ext cx="9187989" cy="40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676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ADB06-1B11-4135-86C3-0FDFBD05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48895"/>
            <a:ext cx="9869750" cy="1325563"/>
          </a:xfrm>
        </p:spPr>
        <p:txBody>
          <a:bodyPr>
            <a:normAutofit/>
          </a:bodyPr>
          <a:lstStyle/>
          <a:p>
            <a:pPr algn="l"/>
            <a:r>
              <a:rPr lang="ru-RU" sz="2400" dirty="0"/>
              <a:t> </a:t>
            </a:r>
            <a:r>
              <a:rPr lang="en-US" sz="2400" b="1" i="0" dirty="0" err="1">
                <a:solidFill>
                  <a:srgbClr val="2A2A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Отель</a:t>
            </a:r>
            <a:r>
              <a:rPr lang="en-US" sz="2400" b="1" i="0" dirty="0">
                <a:solidFill>
                  <a:srgbClr val="2A2A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Dreams Beach Resort &amp; Aqua Park Sharm El Sheikh 5*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A57B69-C8CF-4FC9-B4D7-87FB5FE7C012}"/>
              </a:ext>
            </a:extLst>
          </p:cNvPr>
          <p:cNvSpPr/>
          <p:nvPr/>
        </p:nvSpPr>
        <p:spPr>
          <a:xfrm>
            <a:off x="8385110" y="535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ru-RU" b="1" i="0" dirty="0">
                <a:solidFill>
                  <a:srgbClr val="2A2A2F"/>
                </a:solidFill>
                <a:effectLst/>
                <a:latin typeface="roboto" panose="02000000000000000000" pitchFamily="2" charset="0"/>
              </a:rPr>
              <a:t>Контакты</a:t>
            </a:r>
          </a:p>
          <a:p>
            <a:pPr algn="l"/>
            <a:r>
              <a:rPr lang="ru-RU" b="0" i="0" dirty="0">
                <a:solidFill>
                  <a:srgbClr val="2A2A2F"/>
                </a:solidFill>
                <a:effectLst/>
                <a:latin typeface="roboto" panose="02000000000000000000" pitchFamily="2" charset="0"/>
              </a:rPr>
              <a:t>+20 693666220</a:t>
            </a:r>
          </a:p>
          <a:p>
            <a:pPr algn="l"/>
            <a:r>
              <a:rPr lang="ru-RU" b="0" i="0" u="none" strike="noStrike" dirty="0">
                <a:solidFill>
                  <a:srgbClr val="2A2A2F"/>
                </a:solidFill>
                <a:effectLst/>
                <a:latin typeface="roboto" panose="02000000000000000000" pitchFamily="2" charset="0"/>
                <a:hlinkClick r:id="rId2"/>
              </a:rPr>
              <a:t>www.redseahotels.com/</a:t>
            </a:r>
            <a:endParaRPr lang="ru-RU" b="0" i="0" dirty="0">
              <a:solidFill>
                <a:srgbClr val="2A2A2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E3E663-56E5-A6C3-402E-9F004597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6" y="1106989"/>
            <a:ext cx="9869750" cy="37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589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A184-9895-7D59-FFC8-AA5BDDBC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8" y="642251"/>
            <a:ext cx="11334868" cy="54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922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B7B17-5BD6-42A0-96FA-79DCDB6C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Условия проживания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F2FA08-0389-819B-F805-BA6B0DF5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2" y="1407224"/>
            <a:ext cx="8063129" cy="16721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BF6E0D-6737-2CF9-D82C-80F7AC48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2" y="3079367"/>
            <a:ext cx="7808976" cy="28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734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38779-8C04-47E2-9824-870652EC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50"/>
            <a:ext cx="10515600" cy="1325563"/>
          </a:xfrm>
        </p:spPr>
        <p:txBody>
          <a:bodyPr/>
          <a:lstStyle/>
          <a:p>
            <a:r>
              <a:rPr lang="ru-RU"/>
              <a:t>Питание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4AFA2D-1306-818B-F564-5FA156F4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4" y="1416752"/>
            <a:ext cx="7443657" cy="47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52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35AC8-438B-42BC-9200-5D21DB99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Услуги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8662E6-7D4F-5075-A8AD-2F4A3724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293"/>
          <a:stretch/>
        </p:blipFill>
        <p:spPr>
          <a:xfrm>
            <a:off x="2041305" y="1470568"/>
            <a:ext cx="3046561" cy="43916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A23B9F-2F54-FCA0-7CA9-095E889D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68" r="14764"/>
          <a:stretch/>
        </p:blipFill>
        <p:spPr>
          <a:xfrm>
            <a:off x="5680873" y="1470568"/>
            <a:ext cx="3450935" cy="41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284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857AC-6FA5-4E37-A9FA-A9C13110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109" y="-106215"/>
            <a:ext cx="539616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Первичная заявка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A3D9E5-C0BD-47A2-A213-68D5072D6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33" y="1152877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Туристы: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Семья из 3 человек</a:t>
            </a:r>
          </a:p>
          <a:p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Направление: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Египет</a:t>
            </a:r>
          </a:p>
          <a:p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Цель: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экскурсионный отдых, празднование дня рождения.</a:t>
            </a:r>
          </a:p>
          <a:p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Период: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начало мая</a:t>
            </a:r>
          </a:p>
          <a:p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Пожелание: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увидеть культурные и природные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достопримечательности.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5BC420-FB8E-957B-2705-C9D61802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001" y="3587937"/>
            <a:ext cx="4275827" cy="240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7477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1B2DD-1B25-4FB5-A806-487E84F9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Страхование и безопасность туристов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8712A2-DDEB-24FD-71FF-A8242AAC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94" y="1537052"/>
            <a:ext cx="6093510" cy="46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561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D67C4-47AD-4AC8-A077-3CCB94C0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864" y="-24752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Экскурсионное обслуживание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ABA282-3E9C-804F-3265-AB88CE7D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54" y="1929384"/>
            <a:ext cx="6273846" cy="31977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DA8B14-51A2-8564-1CA2-597D3817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33"/>
          <a:stretch/>
        </p:blipFill>
        <p:spPr>
          <a:xfrm>
            <a:off x="406178" y="1435608"/>
            <a:ext cx="4165822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4327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748727-00D1-4AC9-952E-E6F15D4A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Цена и оплата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2F8F18-0918-4693-9AE4-D8EAD4AE2882}"/>
              </a:ext>
            </a:extLst>
          </p:cNvPr>
          <p:cNvSpPr/>
          <p:nvPr/>
        </p:nvSpPr>
        <p:spPr>
          <a:xfrm>
            <a:off x="306568" y="2828835"/>
            <a:ext cx="97884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Базовая цена: </a:t>
            </a:r>
            <a:r>
              <a:rPr lang="ru-RU" b="1" i="0" dirty="0">
                <a:solidFill>
                  <a:srgbClr val="2A2A2F"/>
                </a:solidFill>
                <a:effectLst/>
                <a:latin typeface="roboto" panose="02000000000000000000" pitchFamily="2" charset="0"/>
              </a:rPr>
              <a:t>276 948.71 ₽</a:t>
            </a:r>
          </a:p>
          <a:p>
            <a:r>
              <a:rPr lang="ru-RU" b="1" dirty="0"/>
              <a:t>Дополнительные услуги: Экскурсия в заповедник Рас-Мухаммед (</a:t>
            </a:r>
            <a:r>
              <a:rPr lang="en-US" b="1" dirty="0"/>
              <a:t>15$*3 = 45$)</a:t>
            </a:r>
            <a:endParaRPr lang="ru-RU" b="1" dirty="0"/>
          </a:p>
          <a:p>
            <a:r>
              <a:rPr lang="ru-RU" b="1" dirty="0"/>
              <a:t>Дополнительных оплаты</a:t>
            </a:r>
            <a:r>
              <a:rPr lang="ru-RU" dirty="0"/>
              <a:t>: есть</a:t>
            </a:r>
          </a:p>
          <a:p>
            <a:r>
              <a:rPr lang="ru-RU" b="1" dirty="0"/>
              <a:t>Итоговая стоимость для клиента</a:t>
            </a:r>
            <a:r>
              <a:rPr lang="ru-RU" dirty="0"/>
              <a:t>: 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304643.581</a:t>
            </a:r>
            <a:r>
              <a:rPr lang="ru-RU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b="1" i="0" dirty="0">
                <a:solidFill>
                  <a:srgbClr val="2A2A2F"/>
                </a:solidFill>
                <a:effectLst/>
                <a:latin typeface="roboto" panose="02000000000000000000" pitchFamily="2" charset="0"/>
              </a:rPr>
              <a:t>₽</a:t>
            </a:r>
            <a:endParaRPr lang="ru-RU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/>
              <a:t>Прибыль агентства по туру </a:t>
            </a:r>
            <a:r>
              <a:rPr lang="ru-RU" dirty="0"/>
              <a:t>(10% базовая комиссия туроператора) - 27 694,871 рублей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3F172E-B101-4B7A-8FCA-E6B293ED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771" t="36871" r="12142" b="47347"/>
          <a:stretch>
            <a:fillRect/>
          </a:stretch>
        </p:blipFill>
        <p:spPr>
          <a:xfrm>
            <a:off x="10458276" y="131860"/>
            <a:ext cx="1595535" cy="10823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1F13E-2332-9C3F-862A-F7161B08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44" y="1323794"/>
            <a:ext cx="2829320" cy="120031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71182F0-18EE-BE4A-A9E6-B61FB5FC2478}"/>
              </a:ext>
            </a:extLst>
          </p:cNvPr>
          <p:cNvSpPr/>
          <p:nvPr/>
        </p:nvSpPr>
        <p:spPr>
          <a:xfrm>
            <a:off x="4221480" y="1738068"/>
            <a:ext cx="4759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Оплата доступна в офисах или онлайн</a:t>
            </a:r>
          </a:p>
        </p:txBody>
      </p:sp>
    </p:spTree>
    <p:extLst>
      <p:ext uri="{BB962C8B-B14F-4D97-AF65-F5344CB8AC3E}">
        <p14:creationId xmlns:p14="http://schemas.microsoft.com/office/powerpoint/2010/main" val="328253451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E6DF1-AA9B-4C29-9354-BD7F9FA7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Памятка туристу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193F50-2855-6DA9-82FB-56E26D97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8" y="1279271"/>
            <a:ext cx="5213604" cy="521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0849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85D36-BB00-4395-8EEA-FE28D929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Открытые 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C5134-702A-4B25-AC0B-3DE968E9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https://anextour.ru/help</a:t>
            </a:r>
            <a:endParaRPr lang="ru-RU" dirty="0"/>
          </a:p>
          <a:p>
            <a:r>
              <a:rPr lang="en-US" dirty="0"/>
              <a:t>https://www.flypgs.com/ru</a:t>
            </a:r>
            <a:endParaRPr lang="ru-RU" dirty="0"/>
          </a:p>
          <a:p>
            <a:r>
              <a:rPr lang="en-US" dirty="0"/>
              <a:t>https://albatross-travel-egypt.com/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75801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DEF17-9B30-4794-A2D6-1B4C3AB3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Контакты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3D0E69-5494-45DF-8EEB-B7D416803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Менеджер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EB53318-C57F-4309-BD79-0F8A530A19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Лернер Владислав Игоревич</a:t>
            </a:r>
          </a:p>
          <a:p>
            <a:r>
              <a:rPr lang="ru-RU" dirty="0"/>
              <a:t>Телефон +79782442354</a:t>
            </a:r>
          </a:p>
          <a:p>
            <a:r>
              <a:rPr lang="ru-RU" dirty="0"/>
              <a:t>Эл. Почта </a:t>
            </a:r>
            <a:r>
              <a:rPr lang="en-US" dirty="0"/>
              <a:t>312lv5@gmail.com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8A208B-C7D5-8411-4933-191ACB87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213398"/>
            <a:ext cx="251460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1EBEA-C830-2FEF-BCDC-80DA7421D8E5}"/>
              </a:ext>
            </a:extLst>
          </p:cNvPr>
          <p:cNvSpPr txBox="1"/>
          <p:nvPr/>
        </p:nvSpPr>
        <p:spPr>
          <a:xfrm>
            <a:off x="9755936" y="5727998"/>
            <a:ext cx="151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ВКонтакте</a:t>
            </a:r>
          </a:p>
        </p:txBody>
      </p:sp>
    </p:spTree>
    <p:extLst>
      <p:ext uri="{BB962C8B-B14F-4D97-AF65-F5344CB8AC3E}">
        <p14:creationId xmlns:p14="http://schemas.microsoft.com/office/powerpoint/2010/main" val="176399041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EFDD0E-F621-48A5-BB25-5A8C74C93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526" y="2121780"/>
            <a:ext cx="7420947" cy="1503881"/>
          </a:xfrm>
        </p:spPr>
        <p:txBody>
          <a:bodyPr/>
          <a:lstStyle/>
          <a:p>
            <a:r>
              <a:rPr lang="ru-RU" dirty="0"/>
              <a:t>Хорошего отдыха!</a:t>
            </a:r>
          </a:p>
        </p:txBody>
      </p:sp>
    </p:spTree>
    <p:extLst>
      <p:ext uri="{BB962C8B-B14F-4D97-AF65-F5344CB8AC3E}">
        <p14:creationId xmlns:p14="http://schemas.microsoft.com/office/powerpoint/2010/main" val="22743385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DD017-FA38-47C4-BB29-1929DFED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286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Результат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21AF36-79FA-4116-99FC-B5A19CBFD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957" y="1058751"/>
            <a:ext cx="5764289" cy="5149048"/>
          </a:xfrm>
        </p:spPr>
        <p:txBody>
          <a:bodyPr>
            <a:noAutofit/>
          </a:bodyPr>
          <a:lstStyle/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Полный состав: Иван (38 лет), Мария(36 лет), Егор (14 лет)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Страна курорт: Египет/Шарм-эль-Шейх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Конкретные даты: с 05.04 по 13.04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Продолжительность: 8 ночей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Вылет (Перелет): Москва, прямой рейс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Отель: 5 Звезд, на 1-й линии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Номера: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DELUXE SEA VIEW AI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Питание: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все включено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(AI)</a:t>
            </a:r>
            <a:endParaRPr lang="ru-RU" sz="12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Трансфер: групповой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Страховка: базовая + от невыезда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Пожелание: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рекомендации по экскурсиям, досугу и развлечениям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Противопоказания: нет</a:t>
            </a: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Бюджет: 500 000 руб. +</a:t>
            </a:r>
          </a:p>
          <a:p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CB0B26-C04C-4ABD-9B0C-01C3F89A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60" y="2038612"/>
            <a:ext cx="4590603" cy="25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9638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F88BC-7603-4916-A2D2-003A375B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6128" y="-3850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Добро пожаловать в Египет!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CB4F57-EA08-4712-AF67-537A24EF3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23967" y="484996"/>
            <a:ext cx="8968033" cy="4681394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ru-RU" sz="18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Египет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одно из любимых направлений российских туристов. И не только из-за бюджетного формата </a:t>
            </a:r>
            <a:r>
              <a:rPr lang="ru-RU" sz="1800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inclusive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теплейшего Красного моря с богатейшим подводным миром.</a:t>
            </a:r>
          </a:p>
          <a:p>
            <a:pPr>
              <a:spcBef>
                <a:spcPct val="0"/>
              </a:spcBef>
            </a:pPr>
            <a:endParaRPr lang="ru-RU" sz="1800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Географическое положение: 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Египет расположился сразу на двух континентах – в Африке и в Азии. На суше он граничит с Ливией, Суданом, Палестиной, Израилем, на море – с Саудовской Аравией и Иорданией. Египту принадлежит Суэцкий канал – искусственно созданная артерия, соединяющая Средиземное и Красное моря.</a:t>
            </a:r>
            <a:b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Главной природной доминантой Египта является Нил — самая длинная река в Африке  и одна из величайших по протяженности речных систем в мире (6650 км). Именно Нил дал толчок развитию древней египетской цивилизации.</a:t>
            </a:r>
          </a:p>
          <a:p>
            <a:pPr>
              <a:spcBef>
                <a:spcPct val="0"/>
              </a:spcBef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Столица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— Каир. </a:t>
            </a: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Климат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субтропический и влажный на севере, тропический и пустынный — в остальных частях страны.</a:t>
            </a: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Часовой пояс 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UTC+2. В Египте переводят время: разница с Москвой зимой — один час, летом — отсутствует.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Государственные языки 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Официальный язык Египта – литературный арабский.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Денежная единица - 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Египетский фунт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EGP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spcBef>
                <a:spcPct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Туристическая Индия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8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Если следовать стандартным правилам безопасности и быть внимательным, то можно обойтись без досадных злоключений. 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269FFC-1EB2-44F7-BAE3-554AB371B767}"/>
              </a:ext>
            </a:extLst>
          </p:cNvPr>
          <p:cNvSpPr/>
          <p:nvPr/>
        </p:nvSpPr>
        <p:spPr>
          <a:xfrm>
            <a:off x="132184" y="6109564"/>
            <a:ext cx="3297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https://www.bgoperator.ru/price.shtml?flt=100410000047&amp;tid=-2</a:t>
            </a:r>
            <a:endParaRPr lang="ru-RU" dirty="0"/>
          </a:p>
        </p:txBody>
      </p:sp>
      <p:pic>
        <p:nvPicPr>
          <p:cNvPr id="1026" name="Picture 2" descr="Изображение с сайта upload.wikimedia.org">
            <a:extLst>
              <a:ext uri="{FF2B5EF4-FFF2-40B4-BE49-F238E27FC236}">
                <a16:creationId xmlns:a16="http://schemas.microsoft.com/office/drawing/2014/main" id="{3597EBE2-7A39-BC62-B268-85CC5EA3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1" y="748436"/>
            <a:ext cx="2446424" cy="163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DF3374A-3AF1-51E7-C3BF-8FD7B101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" y="2592834"/>
            <a:ext cx="3178108" cy="317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472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CBA95-E086-4943-8C7B-BC4286E9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1" y="82768"/>
            <a:ext cx="10515600" cy="1325563"/>
          </a:xfrm>
        </p:spPr>
        <p:txBody>
          <a:bodyPr/>
          <a:lstStyle/>
          <a:p>
            <a:pPr algn="ctr"/>
            <a:r>
              <a:rPr lang="ru-RU"/>
              <a:t> Туризм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41B4D9-A0BD-4CE8-A46F-D91451B877CE}"/>
              </a:ext>
            </a:extLst>
          </p:cNvPr>
          <p:cNvSpPr/>
          <p:nvPr/>
        </p:nvSpPr>
        <p:spPr>
          <a:xfrm>
            <a:off x="3172233" y="4457028"/>
            <a:ext cx="548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Наибольшей популярностью у туристов пользуются курорты Красного моря: оно более теплое, пригодно для круглогодичного купания, имеет богатый и пестрый подводный мир. Курорты преимущественно работают по системе «все включено».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289828-335B-8B6A-D02F-448CB1A3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33" y="1107622"/>
            <a:ext cx="5461037" cy="30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847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CBA95-E086-4943-8C7B-BC4286E9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1" y="8276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Достопримечательности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DFE7E8-31A1-E263-B738-318EC458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73" y="1087502"/>
            <a:ext cx="6667253" cy="51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2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CBA95-E086-4943-8C7B-BC4286E9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1" y="8276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Достопримечательности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0D5A9-A5FA-730D-E227-41B6B4FC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07" y="1261872"/>
            <a:ext cx="6950082" cy="51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703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7E894-0788-4BCD-B370-83CA7CA4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98" y="37508"/>
            <a:ext cx="10515600" cy="1325563"/>
          </a:xfrm>
        </p:spPr>
        <p:txBody>
          <a:bodyPr/>
          <a:lstStyle/>
          <a:p>
            <a:pPr algn="ctr"/>
            <a:r>
              <a:rPr lang="ru-RU"/>
              <a:t>Условия въезда и виза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3DEA4-56D3-4E70-ACCC-9B88D205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44" y="1307087"/>
            <a:ext cx="2698703" cy="26987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9E4899-1EA6-FE64-9A3D-E32A1F8D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1" y="1610483"/>
            <a:ext cx="7024493" cy="47702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7868A-9E9F-8614-20D6-399AF82A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921" y="4313210"/>
            <a:ext cx="322942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00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0593" y="-213445"/>
            <a:ext cx="10515600" cy="1325563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1159B6"/>
                </a:solidFill>
                <a:effectLst/>
                <a:latin typeface="arial" panose="020B0604020202020204" pitchFamily="34" charset="0"/>
              </a:rPr>
              <a:t>Шарм-эль-Шейх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F5B954-CF19-4888-A07F-C4013FBC7E60}"/>
              </a:ext>
            </a:extLst>
          </p:cNvPr>
          <p:cNvSpPr/>
          <p:nvPr/>
        </p:nvSpPr>
        <p:spPr>
          <a:xfrm>
            <a:off x="3793535" y="1141289"/>
            <a:ext cx="7570236" cy="295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Шарм-эль-Шейх</a:t>
            </a:r>
            <a:r>
              <a:rPr lang="ru-RU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 выбирают туристы, которые хотят совместить активный отдых с проживанием в первоклассных гостиницах. Отдыхающим предложат экскурсии по самым интересным местам Египта: в Каир, на гору Моисея к монастырю Екатерины, в бедуинскую деревню и другие.</a:t>
            </a:r>
            <a:endParaRPr lang="en-US" b="0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1111"/>
              </a:solidFill>
              <a:latin typeface="arial" panose="020B0604020202020204" pitchFamily="34" charset="0"/>
            </a:endParaRPr>
          </a:p>
          <a:p>
            <a:pPr algn="l">
              <a:spcAft>
                <a:spcPts val="713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Основные курорты Шарм-эль-Шейха: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Наама-Бей, Шарм-эль-Майя, </a:t>
            </a:r>
            <a:r>
              <a:rPr lang="ru-RU" b="1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Шаркс</a:t>
            </a:r>
            <a:r>
              <a:rPr lang="ru-RU" b="1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-Бей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Набк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-Бей, </a:t>
            </a:r>
            <a:r>
              <a:rPr lang="ru-RU" b="1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Рас-Ум-эль-Сид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Хадаба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E5532B-E2AA-5B4F-9959-DA9A30BE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7" y="262624"/>
            <a:ext cx="2580384" cy="38307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EC622CD-AE16-182B-79B1-B6B7915A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4643132"/>
            <a:ext cx="3590334" cy="19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B36AB7-0ECC-DE1A-B83B-4002D6CB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69" y="4093379"/>
            <a:ext cx="3275076" cy="21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CE07A7B-D10C-F7B5-BE90-5CC94C35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14" y="3498152"/>
            <a:ext cx="3867379" cy="256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6589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725</Words>
  <Application>Microsoft Office PowerPoint</Application>
  <PresentationFormat>Широкоэкранный</PresentationFormat>
  <Paragraphs>85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Open Sans</vt:lpstr>
      <vt:lpstr>roboto</vt:lpstr>
      <vt:lpstr>Тема Office</vt:lpstr>
      <vt:lpstr>Модуль</vt:lpstr>
      <vt:lpstr>Первичная заявка</vt:lpstr>
      <vt:lpstr>Результат переговоров</vt:lpstr>
      <vt:lpstr>Добро пожаловать в Египет!</vt:lpstr>
      <vt:lpstr> Туризм</vt:lpstr>
      <vt:lpstr>Достопримечательности</vt:lpstr>
      <vt:lpstr>Достопримечательности</vt:lpstr>
      <vt:lpstr>Условия въезда и виза</vt:lpstr>
      <vt:lpstr>Шарм-эль-Шейх</vt:lpstr>
      <vt:lpstr>Презентация PowerPoint</vt:lpstr>
      <vt:lpstr>Информация о туроператоре</vt:lpstr>
      <vt:lpstr>Презентация PowerPoint</vt:lpstr>
      <vt:lpstr>Перелет</vt:lpstr>
      <vt:lpstr>ТРАНСФЕР</vt:lpstr>
      <vt:lpstr> Отель Dreams Beach Resort &amp; Aqua Park Sharm El Sheikh 5*</vt:lpstr>
      <vt:lpstr>Презентация PowerPoint</vt:lpstr>
      <vt:lpstr>Условия проживания</vt:lpstr>
      <vt:lpstr>Питание </vt:lpstr>
      <vt:lpstr>Услуги</vt:lpstr>
      <vt:lpstr>Страхование и безопасность туристов</vt:lpstr>
      <vt:lpstr>Экскурсионное обслуживание</vt:lpstr>
      <vt:lpstr>Цена и оплата</vt:lpstr>
      <vt:lpstr>Памятка туристу</vt:lpstr>
      <vt:lpstr>Открытые источники информации</vt:lpstr>
      <vt:lpstr>Контакты</vt:lpstr>
      <vt:lpstr>Хорошего отдыха!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</dc:title>
  <dc:creator>Ноутбук</dc:creator>
  <cp:lastModifiedBy>Student47-07</cp:lastModifiedBy>
  <cp:revision>42</cp:revision>
  <dcterms:created xsi:type="dcterms:W3CDTF">2024-12-01T07:22:34Z</dcterms:created>
  <dcterms:modified xsi:type="dcterms:W3CDTF">2025-02-18T09:05:42Z</dcterms:modified>
</cp:coreProperties>
</file>